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2" r:id="rId28"/>
    <p:sldId id="283" r:id="rId29"/>
    <p:sldId id="284" r:id="rId30"/>
    <p:sldId id="296" r:id="rId31"/>
    <p:sldId id="301" r:id="rId32"/>
    <p:sldId id="302" r:id="rId33"/>
    <p:sldId id="303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772" autoAdjust="0"/>
    <p:restoredTop sz="82057" autoAdjust="0"/>
  </p:normalViewPr>
  <p:slideViewPr>
    <p:cSldViewPr snapToGrid="0">
      <p:cViewPr varScale="1">
        <p:scale>
          <a:sx n="65" d="100"/>
          <a:sy n="65" d="100"/>
        </p:scale>
        <p:origin x="39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3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tttt2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engJiaHui\Documents\WeChat%20Files\CHello_World\Files\&#25196;&#20013;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02937328"/>
        <c:axId val="-902934608"/>
      </c:barChart>
      <c:catAx>
        <c:axId val="-902937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4608"/>
        <c:crosses val="autoZero"/>
        <c:auto val="1"/>
        <c:lblAlgn val="ctr"/>
        <c:lblOffset val="100"/>
        <c:noMultiLvlLbl val="0"/>
      </c:catAx>
      <c:valAx>
        <c:axId val="-902934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7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5104"/>
        <c:axId val="-900872176"/>
      </c:lineChart>
      <c:dateAx>
        <c:axId val="-900865104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900872176"/>
        <c:crosses val="autoZero"/>
        <c:auto val="1"/>
        <c:lblOffset val="100"/>
        <c:baseTimeUnit val="days"/>
      </c:dateAx>
      <c:valAx>
        <c:axId val="-900872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9008651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70000"/>
        <c:axId val="-900874352"/>
      </c:lineChart>
      <c:dateAx>
        <c:axId val="-90087000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74352"/>
        <c:crosses val="autoZero"/>
        <c:auto val="1"/>
        <c:lblOffset val="100"/>
        <c:baseTimeUnit val="days"/>
      </c:dateAx>
      <c:valAx>
        <c:axId val="-90087435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70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7280"/>
        <c:axId val="-900866736"/>
      </c:lineChart>
      <c:dateAx>
        <c:axId val="-900867280"/>
        <c:scaling>
          <c:orientation val="minMax"/>
        </c:scaling>
        <c:delete val="0"/>
        <c:axPos val="b"/>
        <c:numFmt formatCode="m/d/yyyy" sourceLinked="0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6736"/>
        <c:crosses val="autoZero"/>
        <c:auto val="0"/>
        <c:lblOffset val="100"/>
        <c:baseTimeUnit val="days"/>
      </c:dateAx>
      <c:valAx>
        <c:axId val="-900866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72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正常商家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tttt2!$B$15:$B$25</c:f>
              <c:numCache>
                <c:formatCode>General</c:formatCode>
                <c:ptCount val="11"/>
                <c:pt idx="0">
                  <c:v>4000522</c:v>
                </c:pt>
                <c:pt idx="1">
                  <c:v>4542677</c:v>
                </c:pt>
                <c:pt idx="2">
                  <c:v>2841489</c:v>
                </c:pt>
                <c:pt idx="3">
                  <c:v>2776441</c:v>
                </c:pt>
                <c:pt idx="4">
                  <c:v>2754225</c:v>
                </c:pt>
                <c:pt idx="5">
                  <c:v>3016213</c:v>
                </c:pt>
                <c:pt idx="6">
                  <c:v>3443517</c:v>
                </c:pt>
                <c:pt idx="7">
                  <c:v>3629157</c:v>
                </c:pt>
                <c:pt idx="8">
                  <c:v>3669034</c:v>
                </c:pt>
                <c:pt idx="9">
                  <c:v>4002839</c:v>
                </c:pt>
                <c:pt idx="10">
                  <c:v>3773217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6102-49A6-B570-FDC0A7A4BC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4560"/>
        <c:axId val="-900864016"/>
      </c:lineChart>
      <c:dateAx>
        <c:axId val="-9008645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4016"/>
        <c:crosses val="autoZero"/>
        <c:auto val="1"/>
        <c:lblOffset val="100"/>
        <c:baseTimeUnit val="days"/>
      </c:dateAx>
      <c:valAx>
        <c:axId val="-9008640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45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8641456529506951E-2"/>
          <c:y val="2.8183451217235804E-2"/>
          <c:w val="0.88281959447618508"/>
          <c:h val="0.76973488040972371"/>
        </c:manualLayout>
      </c:layout>
      <c:lineChart>
        <c:grouping val="standard"/>
        <c:varyColors val="0"/>
        <c:ser>
          <c:idx val="0"/>
          <c:order val="0"/>
          <c:tx>
            <c:v>反常耗电商家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tttt2!$A$15:$A$25</c:f>
              <c:numCache>
                <c:formatCode>m/d/yyyy</c:formatCode>
                <c:ptCount val="11"/>
                <c:pt idx="0">
                  <c:v>42276</c:v>
                </c:pt>
                <c:pt idx="1">
                  <c:v>42277</c:v>
                </c:pt>
                <c:pt idx="2">
                  <c:v>42278</c:v>
                </c:pt>
                <c:pt idx="3">
                  <c:v>42279</c:v>
                </c:pt>
                <c:pt idx="4">
                  <c:v>42280</c:v>
                </c:pt>
                <c:pt idx="5">
                  <c:v>42281</c:v>
                </c:pt>
                <c:pt idx="6">
                  <c:v>42282</c:v>
                </c:pt>
                <c:pt idx="7">
                  <c:v>42283</c:v>
                </c:pt>
                <c:pt idx="8">
                  <c:v>42284</c:v>
                </c:pt>
                <c:pt idx="9">
                  <c:v>42285</c:v>
                </c:pt>
                <c:pt idx="10">
                  <c:v>42286</c:v>
                </c:pt>
              </c:numCache>
            </c:numRef>
          </c:cat>
          <c:val>
            <c:numRef>
              <c:f>tttt2!$C$15:$C$25</c:f>
              <c:numCache>
                <c:formatCode>General</c:formatCode>
                <c:ptCount val="11"/>
                <c:pt idx="0">
                  <c:v>9357</c:v>
                </c:pt>
                <c:pt idx="1">
                  <c:v>11459</c:v>
                </c:pt>
                <c:pt idx="2">
                  <c:v>22420</c:v>
                </c:pt>
                <c:pt idx="3">
                  <c:v>28650</c:v>
                </c:pt>
                <c:pt idx="4">
                  <c:v>22198</c:v>
                </c:pt>
                <c:pt idx="5">
                  <c:v>18401</c:v>
                </c:pt>
                <c:pt idx="6">
                  <c:v>19066</c:v>
                </c:pt>
                <c:pt idx="7">
                  <c:v>10832</c:v>
                </c:pt>
                <c:pt idx="8">
                  <c:v>8475</c:v>
                </c:pt>
                <c:pt idx="9">
                  <c:v>10787</c:v>
                </c:pt>
                <c:pt idx="10">
                  <c:v>20085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11B-4243-BD1B-51B365F78A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0863472"/>
        <c:axId val="-900862928"/>
      </c:lineChart>
      <c:dateAx>
        <c:axId val="-900863472"/>
        <c:scaling>
          <c:orientation val="minMax"/>
        </c:scaling>
        <c:delete val="1"/>
        <c:axPos val="b"/>
        <c:numFmt formatCode="m/d/yyyy" sourceLinked="1"/>
        <c:majorTickMark val="out"/>
        <c:minorTickMark val="none"/>
        <c:tickLblPos val="nextTo"/>
        <c:crossAx val="-900862928"/>
        <c:crosses val="autoZero"/>
        <c:auto val="1"/>
        <c:lblOffset val="100"/>
        <c:baseTimeUnit val="days"/>
      </c:dateAx>
      <c:valAx>
        <c:axId val="-90086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0863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19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Sheet1!$A$2:$A$3</c:f>
              <c:strCache>
                <c:ptCount val="2"/>
                <c:pt idx="0">
                  <c:v>正常店家</c:v>
                </c:pt>
                <c:pt idx="1">
                  <c:v>反常店家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1263</c:v>
                </c:pt>
                <c:pt idx="1">
                  <c:v>191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09B-47EF-B218-564817343C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02938960"/>
        <c:axId val="-902943312"/>
      </c:lineChart>
      <c:dateAx>
        <c:axId val="-90293896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3312"/>
        <c:crosses val="autoZero"/>
        <c:auto val="1"/>
        <c:lblOffset val="100"/>
        <c:baseTimeUnit val="days"/>
      </c:dateAx>
      <c:valAx>
        <c:axId val="-902943312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8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02948208"/>
        <c:axId val="-902947664"/>
      </c:lineChart>
      <c:dateAx>
        <c:axId val="-90294820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7664"/>
        <c:crosses val="autoZero"/>
        <c:auto val="1"/>
        <c:lblOffset val="100"/>
        <c:baseTimeUnit val="days"/>
      </c:dateAx>
      <c:valAx>
        <c:axId val="-90294766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82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902935152"/>
        <c:axId val="-902944400"/>
      </c:lineChart>
      <c:dateAx>
        <c:axId val="-90293515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4400"/>
        <c:crosses val="autoZero"/>
        <c:auto val="1"/>
        <c:lblOffset val="100"/>
        <c:baseTimeUnit val="days"/>
      </c:dateAx>
      <c:valAx>
        <c:axId val="-90294440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2933520"/>
        <c:axId val="-902946032"/>
      </c:lineChart>
      <c:dateAx>
        <c:axId val="-9029335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6032"/>
        <c:crosses val="autoZero"/>
        <c:auto val="1"/>
        <c:lblOffset val="100"/>
        <c:baseTimeUnit val="days"/>
      </c:dateAx>
      <c:valAx>
        <c:axId val="-902946032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2942768"/>
        <c:axId val="-902935696"/>
      </c:lineChart>
      <c:dateAx>
        <c:axId val="-902942768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35696"/>
        <c:crosses val="autoZero"/>
        <c:auto val="1"/>
        <c:lblOffset val="100"/>
        <c:baseTimeUnit val="days"/>
      </c:dateAx>
      <c:valAx>
        <c:axId val="-902935696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2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扬中!$J$305</c:f>
              <c:strCache>
                <c:ptCount val="1"/>
                <c:pt idx="0">
                  <c:v>最高气温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扬中!$J$306:$J$335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FB50-4CFD-BF66-904F2D782417}"/>
            </c:ext>
          </c:extLst>
        </c:ser>
        <c:ser>
          <c:idx val="1"/>
          <c:order val="1"/>
          <c:tx>
            <c:strRef>
              <c:f>扬中!$K$305</c:f>
              <c:strCache>
                <c:ptCount val="1"/>
                <c:pt idx="0">
                  <c:v>最低气温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扬中!$K$306:$K$335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FB50-4CFD-BF66-904F2D782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902941680"/>
        <c:axId val="-902941136"/>
      </c:lineChart>
      <c:dateAx>
        <c:axId val="-90294168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1136"/>
        <c:crosses val="autoZero"/>
        <c:auto val="1"/>
        <c:lblOffset val="100"/>
        <c:baseTimeUnit val="days"/>
      </c:dateAx>
      <c:valAx>
        <c:axId val="-902941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902941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/>
            <a:t> </a:t>
          </a:r>
          <a:r>
            <a:rPr lang="zh-CN" altLang="en-US" sz="2800" b="1" dirty="0"/>
            <a:t>线性回归</a:t>
          </a:r>
          <a:r>
            <a:rPr lang="en-US" altLang="zh-CN" sz="2800" b="1" dirty="0"/>
            <a:t>/</a:t>
          </a:r>
          <a:r>
            <a:rPr lang="zh-CN" altLang="en-US" sz="2800" b="1" dirty="0"/>
            <a:t>中值融合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2800" b="1" kern="1200" dirty="0"/>
            <a:t> </a:t>
          </a:r>
          <a:r>
            <a:rPr lang="zh-CN" altLang="en-US" sz="2800" b="1" kern="1200" dirty="0"/>
            <a:t>线性回归</a:t>
          </a:r>
          <a:r>
            <a:rPr lang="en-US" altLang="zh-CN" sz="2800" b="1" kern="1200" dirty="0"/>
            <a:t>/</a:t>
          </a:r>
          <a:r>
            <a:rPr lang="zh-CN" altLang="en-US" sz="2800" b="1" kern="1200" dirty="0"/>
            <a:t>中值融合</a:t>
          </a:r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2017-08-02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各位同学老师下午好，我们是</a:t>
            </a:r>
            <a:r>
              <a:rPr lang="en-US" altLang="zh-CN" dirty="0"/>
              <a:t>ZJUT</a:t>
            </a:r>
            <a:r>
              <a:rPr lang="zh-CN" altLang="en-US" dirty="0"/>
              <a:t>来一发团队。我是今天的主讲人吕倪祺。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8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而如果是国庆或者春节之类，</a:t>
            </a:r>
            <a:endParaRPr lang="en-US" altLang="zh-CN" dirty="0"/>
          </a:p>
          <a:p>
            <a:r>
              <a:rPr lang="zh-CN" altLang="en-US" dirty="0"/>
              <a:t>则假期前后企业一般会放假，整个假期的电量消耗降低较明显。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通过观察气温和电量得到关系可以发现，当发生极端气候时</a:t>
            </a:r>
            <a:r>
              <a:rPr lang="en-US" altLang="zh-CN" dirty="0"/>
              <a:t>(</a:t>
            </a:r>
            <a:r>
              <a:rPr lang="zh-CN" altLang="en-US" dirty="0"/>
              <a:t>低温或高温</a:t>
            </a:r>
            <a:r>
              <a:rPr lang="en-US" altLang="zh-CN" dirty="0"/>
              <a:t>)</a:t>
            </a:r>
            <a:r>
              <a:rPr lang="zh-CN" altLang="en-US" dirty="0"/>
              <a:t>，电量也会有相应程度的提升。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接下来，我来介绍一下我们在线下部分的解法。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线下的解法包含以下几个部分，第一是做特征工程，对数据进行清洗，对商家进行聚类，以及提取出样本的特征。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而后我们设计了分层的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这些商店占总体商家数</a:t>
            </a:r>
            <a:r>
              <a:rPr lang="en-US" altLang="zh-CN" dirty="0"/>
              <a:t>13.8%</a:t>
            </a:r>
            <a:r>
              <a:rPr lang="zh-CN" altLang="en-US" dirty="0"/>
              <a:t>，但电量占比小于千分之二。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为了降低计算压力并减少低电量样本对模型造成的影响，我们将这些商家从整体训练样本中删除。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另外我们分析了总体数据走势，可以看到由于春节的原因，总体耗电量会发生剧烈的波动，考虑到预测时间不包含春节假期，所以在数据集中清除了春节导致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  <a:endParaRPr lang="en-US" altLang="zh-CN" dirty="0"/>
          </a:p>
          <a:p>
            <a:r>
              <a:rPr lang="zh-CN" altLang="en-US" dirty="0"/>
              <a:t>左图是聚类完成的</a:t>
            </a:r>
            <a:r>
              <a:rPr lang="en-US" altLang="zh-CN" dirty="0"/>
              <a:t>3</a:t>
            </a:r>
            <a:r>
              <a:rPr lang="zh-CN" altLang="en-US" dirty="0"/>
              <a:t>种类别，右图是三个类别的商家均值。</a:t>
            </a:r>
            <a:endParaRPr lang="en-US" altLang="zh-CN" dirty="0"/>
          </a:p>
          <a:p>
            <a:r>
              <a:rPr lang="zh-CN" altLang="en-US" dirty="0"/>
              <a:t>可以发现不同类别的区别还是挺大的。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版本的特征我们讲线上解法的时候会介绍，这儿就不再赘述了。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那么我们上一页又看到</a:t>
            </a:r>
            <a:r>
              <a:rPr lang="zh-CN" altLang="en-US" dirty="0"/>
              <a:t>趋势、按年趋势这两个特征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，这两个特征是由</a:t>
            </a:r>
            <a:r>
              <a:rPr lang="en-US" altLang="zh-CN" sz="1200" kern="12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prophe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得到的。</a:t>
            </a:r>
            <a:endParaRPr lang="en-US" altLang="zh-CN" sz="1200" kern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en-US" altLang="zh-CN" sz="1200" dirty="0"/>
          </a:p>
          <a:p>
            <a:r>
              <a:rPr lang="zh-CN" altLang="en-US" sz="1200" dirty="0"/>
              <a:t>右图是</a:t>
            </a:r>
            <a:r>
              <a:rPr lang="en-US" altLang="zh-CN" sz="1200" dirty="0"/>
              <a:t>user id </a:t>
            </a:r>
            <a:r>
              <a:rPr lang="zh-CN" altLang="en-US" sz="1200" dirty="0"/>
              <a:t>为</a:t>
            </a:r>
            <a:r>
              <a:rPr lang="en-US" altLang="zh-CN" sz="1200" dirty="0"/>
              <a:t>1155</a:t>
            </a:r>
            <a:r>
              <a:rPr lang="zh-CN" altLang="en-US" sz="1200" dirty="0"/>
              <a:t>的商家由</a:t>
            </a:r>
            <a:r>
              <a:rPr lang="en-US" altLang="zh-CN" sz="1200" dirty="0"/>
              <a:t>prophet</a:t>
            </a:r>
            <a:r>
              <a:rPr lang="zh-CN" altLang="en-US" sz="1200" dirty="0"/>
              <a:t>建模分解出的</a:t>
            </a:r>
            <a:r>
              <a:rPr lang="en-US" altLang="zh-CN" sz="1200" dirty="0"/>
              <a:t>trend</a:t>
            </a:r>
            <a:r>
              <a:rPr lang="zh-CN" altLang="en-US" sz="1200" dirty="0"/>
              <a:t>、</a:t>
            </a:r>
            <a:r>
              <a:rPr lang="en-US" altLang="zh-CN" sz="1200" dirty="0"/>
              <a:t>weekly</a:t>
            </a:r>
            <a:r>
              <a:rPr lang="zh-CN" altLang="en-US" sz="1200" dirty="0"/>
              <a:t>、</a:t>
            </a:r>
            <a:r>
              <a:rPr lang="en-US" altLang="zh-CN" sz="1200" dirty="0"/>
              <a:t>yearly</a:t>
            </a:r>
            <a:r>
              <a:rPr lang="zh-CN" altLang="en-US" sz="1200" dirty="0"/>
              <a:t>特征。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每组模型是由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基模型组成的。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进行数据清洗，滤除那些误差特别大的样本。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所以每天会有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模型训练出来，那么怎么对这些模型进行融合呢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我们团队是由我、来自华东师范大学的施晋以及我的师兄程嘉晖三个人组成的。</a:t>
            </a:r>
            <a:endParaRPr lang="en-US" altLang="zh-CN" dirty="0"/>
          </a:p>
          <a:p>
            <a:r>
              <a:rPr lang="zh-CN" altLang="en-US" dirty="0"/>
              <a:t>我负责模型设计和参数调优</a:t>
            </a:r>
            <a:endParaRPr lang="en-US" altLang="zh-CN" dirty="0"/>
          </a:p>
          <a:p>
            <a:r>
              <a:rPr lang="zh-CN" altLang="en-US" dirty="0"/>
              <a:t>施晋负责特征提取和模型融合</a:t>
            </a:r>
            <a:endParaRPr lang="en-US" altLang="zh-CN" dirty="0"/>
          </a:p>
          <a:p>
            <a:r>
              <a:rPr lang="zh-CN" altLang="en-US" dirty="0"/>
              <a:t>程嘉晖负责数据分析和特征工程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16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进行模型融合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接下来介绍我们的线上版本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总体而言线上版本和线下版本的预测方式是相类似的，但各个方面都做了简化。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8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线上的模型仅仅简单地去掉了最近一周总电量小于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 如右图所示。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线上版本我们使用了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，并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时序预测模型，模型融合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线性回归融合而后加权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后期添加中值融合的方式。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考虑到线下没有使用交叉验证导致的过拟合问题，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最终版本的线上模型理念和线下版本相类似，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此外，我们对特征进行了采样，使每个模型得到大约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，加大了各个模型间的差异。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然后模型融合的部分。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加权得到最终结果。但是这种方式的弊端是没法单独对每个不同的商家特性进行拟合，因为线性回归模型是共用的。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所以在最后一天提交时，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考虑到线上的线性回归无法对每家店单独操作，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我们想起了信号处理里面的中值滤波</a:t>
            </a:r>
            <a:r>
              <a:rPr lang="en-US" altLang="zh-CN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以期为每个店自动选择合适的模型进行预测，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之后，我们使用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误差对中值融合和线性回归融合的性能进行可测试，发现中值融合基本上比线性回归要稍好一些。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而且 因为这个结果是在线性回归的训练集上做的，如果剔除交叉验证的影响，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在真实情况下中值融合的效果相比较而言肯定会更优秀一点。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今天的话我会对赛题和数据进行简单的分析。</a:t>
            </a:r>
            <a:endParaRPr lang="en-US" altLang="zh-CN" dirty="0"/>
          </a:p>
          <a:p>
            <a:r>
              <a:rPr lang="zh-CN" altLang="en-US" dirty="0"/>
              <a:t>然后分别讲解我们团队在线下比赛和线上比赛中使用的不同解法。</a:t>
            </a:r>
            <a:endParaRPr lang="en-US" altLang="zh-CN" dirty="0"/>
          </a:p>
          <a:p>
            <a:r>
              <a:rPr lang="zh-CN" altLang="en-US" dirty="0"/>
              <a:t>最后做一个总结和展望。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接下来，对我们团队的这次比赛做个小结。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我们在这次比赛中尝试过对低耗电量数据及异常数据进行清洗，填充异常值。</a:t>
            </a:r>
            <a:endParaRPr lang="en-US" altLang="zh-CN" dirty="0"/>
          </a:p>
          <a:p>
            <a:r>
              <a:rPr lang="zh-CN" altLang="en-US" dirty="0"/>
              <a:t>在线下模型中使用</a:t>
            </a:r>
            <a:r>
              <a:rPr lang="en-US" altLang="zh-CN" dirty="0"/>
              <a:t>DBSCAN</a:t>
            </a:r>
            <a:r>
              <a:rPr lang="zh-CN" altLang="en-US" dirty="0"/>
              <a:t>对企业聚类。</a:t>
            </a:r>
            <a:endParaRPr lang="en-US" altLang="zh-CN" dirty="0"/>
          </a:p>
          <a:p>
            <a:r>
              <a:rPr lang="zh-CN" altLang="en-US" dirty="0"/>
              <a:t>使用了天气、温度、假期和其他统计数据提取了特征，</a:t>
            </a:r>
            <a:endParaRPr lang="en-US" altLang="zh-CN" dirty="0"/>
          </a:p>
          <a:p>
            <a:r>
              <a:rPr lang="zh-CN" altLang="en-US" dirty="0"/>
              <a:t>并融合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 err="1"/>
              <a:t>gbdt</a:t>
            </a:r>
            <a:r>
              <a:rPr lang="zh-CN" altLang="en-US" dirty="0"/>
              <a:t>、</a:t>
            </a:r>
            <a:r>
              <a:rPr lang="en-US" altLang="zh-CN" dirty="0" err="1"/>
              <a:t>arima</a:t>
            </a:r>
            <a:r>
              <a:rPr lang="zh-CN" altLang="en-US" dirty="0"/>
              <a:t>模型进行预测，取得了不错的效果。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114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另一方面，我们还有许多需要改进的地方，</a:t>
            </a:r>
            <a:endParaRPr lang="en-US" altLang="zh-CN" dirty="0"/>
          </a:p>
          <a:p>
            <a:r>
              <a:rPr lang="zh-CN" altLang="en-US" dirty="0"/>
              <a:t>一个是我们可以搜集更多有用的信息，例如企业所在行业、规模、产值等</a:t>
            </a:r>
            <a:endParaRPr lang="en-US" altLang="zh-CN" dirty="0"/>
          </a:p>
          <a:p>
            <a:r>
              <a:rPr lang="zh-CN" altLang="en-US" dirty="0"/>
              <a:t>以及政策信息，如去年</a:t>
            </a:r>
            <a:r>
              <a:rPr lang="en-US" altLang="zh-CN" dirty="0"/>
              <a:t>G20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还有个是我们可以对商店进一步观察不同商店的数据差异，寻找新的分类</a:t>
            </a:r>
            <a:r>
              <a:rPr lang="en-US" altLang="zh-CN" dirty="0"/>
              <a:t>/</a:t>
            </a:r>
            <a:r>
              <a:rPr lang="zh-CN" altLang="en-US" dirty="0"/>
              <a:t>聚类方式。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855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另外，通过对数据的分析，我们也可以看到些有趣的东西。</a:t>
            </a:r>
            <a:endParaRPr lang="en-US" altLang="zh-CN" dirty="0"/>
          </a:p>
          <a:p>
            <a:r>
              <a:rPr lang="zh-CN" altLang="en-US" dirty="0"/>
              <a:t>例如，一般而言十一由于放假的原因耗电量会骤减，但有些反常的店家耗电量会陡增。</a:t>
            </a:r>
            <a:endParaRPr lang="en-US" altLang="zh-CN" dirty="0"/>
          </a:p>
          <a:p>
            <a:r>
              <a:rPr lang="zh-CN" altLang="en-US" dirty="0"/>
              <a:t>那么考虑到劳工权益的问题，我们可以特别关注这些店家，询问原因。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2154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最后感谢主办方提供了这次宝贵的学习机会。谢谢大家聆听我们的方案。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31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来看第一部分，赛题分析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3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评估指标是一个不完全公开的累加的相对误差函数。</a:t>
            </a:r>
            <a:endParaRPr lang="en-US" altLang="zh-CN" dirty="0"/>
          </a:p>
          <a:p>
            <a:r>
              <a:rPr lang="zh-CN" altLang="en-US" dirty="0"/>
              <a:t>结果的话是提交下一个月所有企业每天的电量和。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5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然后我来对数据做一个简单的分析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通过对企业电量的统计，我们可以看到，</a:t>
            </a:r>
            <a:endParaRPr lang="en-US" altLang="zh-CN" dirty="0"/>
          </a:p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通过观察节假日电量消耗，我们可以看到，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1</a:t>
            </a:r>
            <a:r>
              <a:rPr lang="zh-CN" altLang="en-US" dirty="0"/>
              <a:t>天的小长假的话</a:t>
            </a:r>
            <a:endParaRPr lang="en-US" altLang="zh-CN" dirty="0"/>
          </a:p>
          <a:p>
            <a:r>
              <a:rPr lang="zh-CN" altLang="en-US" dirty="0"/>
              <a:t>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2017-08-02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6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xmlns="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xmlns="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F35C3226-0CD2-4C54-919B-82EDBAE76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423432"/>
              </p:ext>
            </p:extLst>
          </p:nvPr>
        </p:nvGraphicFramePr>
        <p:xfrm>
          <a:off x="633691" y="1529004"/>
          <a:ext cx="4868918" cy="32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xmlns="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xmlns="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xmlns="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xmlns="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:a16="http://schemas.microsoft.com/office/drawing/2014/main" xmlns="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xmlns="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xmlns="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xmlns="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xmlns="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xmlns="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xmlns="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:a16="http://schemas.microsoft.com/office/drawing/2014/main" xmlns="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:a16="http://schemas.microsoft.com/office/drawing/2014/main" xmlns="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xmlns="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:a16="http://schemas.microsoft.com/office/drawing/2014/main" xmlns="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xmlns="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454642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:a16="http://schemas.microsoft.com/office/drawing/2014/main" xmlns="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:a16="http://schemas.microsoft.com/office/drawing/2014/main" xmlns="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xmlns="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xmlns="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xmlns="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xmlns="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xmlns="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xmlns="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xmlns="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xmlns="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xmlns="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xmlns="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:a16="http://schemas.microsoft.com/office/drawing/2014/main" xmlns="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:a16="http://schemas.microsoft.com/office/drawing/2014/main" xmlns="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xmlns="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5F6C3CF0-39F1-44A3-8DA9-4B49AA2C30E8}"/>
              </a:ext>
            </a:extLst>
          </p:cNvPr>
          <p:cNvSpPr/>
          <p:nvPr/>
        </p:nvSpPr>
        <p:spPr>
          <a:xfrm>
            <a:off x="659626" y="2839791"/>
            <a:ext cx="33154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xmlns="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使用模型预测结果对中值融合和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为代价作比较，如右图所示。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xmlns="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:a16="http://schemas.microsoft.com/office/drawing/2014/main" xmlns="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:a16="http://schemas.microsoft.com/office/drawing/2014/main" xmlns="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:a16="http://schemas.microsoft.com/office/drawing/2014/main" xmlns="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:a16="http://schemas.microsoft.com/office/drawing/2014/main" xmlns="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:a16="http://schemas.microsoft.com/office/drawing/2014/main" xmlns="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:a16="http://schemas.microsoft.com/office/drawing/2014/main" xmlns="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:a16="http://schemas.microsoft.com/office/drawing/2014/main" xmlns="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:a16="http://schemas.microsoft.com/office/drawing/2014/main" xmlns="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:a16="http://schemas.microsoft.com/office/drawing/2014/main" xmlns="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:a16="http://schemas.microsoft.com/office/drawing/2014/main" xmlns="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:a16="http://schemas.microsoft.com/office/drawing/2014/main" xmlns="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xmlns="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xmlns="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xmlns="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:a16="http://schemas.microsoft.com/office/drawing/2014/main" xmlns="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:a16="http://schemas.microsoft.com/office/drawing/2014/main" xmlns="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xmlns="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xmlns="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xmlns="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xmlns="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数据创新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xmlns="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xmlns="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xmlns="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xmlns="" id="{59AB048B-75F0-4E2B-BE1F-9F0F515FD31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4284969"/>
              </p:ext>
            </p:extLst>
          </p:nvPr>
        </p:nvGraphicFramePr>
        <p:xfrm>
          <a:off x="5850106" y="128461"/>
          <a:ext cx="5272588" cy="2483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xmlns="" id="{B38D0695-FEB4-4EAA-8F74-90DE1F6B40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6018530"/>
              </p:ext>
            </p:extLst>
          </p:nvPr>
        </p:nvGraphicFramePr>
        <p:xfrm>
          <a:off x="5850106" y="2515565"/>
          <a:ext cx="5272588" cy="24750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F404C7AF-EC63-43D5-8C36-15AFCF9215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408252"/>
              </p:ext>
            </p:extLst>
          </p:nvPr>
        </p:nvGraphicFramePr>
        <p:xfrm>
          <a:off x="838200" y="1686234"/>
          <a:ext cx="5034547" cy="23604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xmlns="" id="{2F9A40E0-FD4F-4037-8B29-8847170E5DFD}"/>
              </a:ext>
            </a:extLst>
          </p:cNvPr>
          <p:cNvCxnSpPr>
            <a:cxnSpLocks/>
          </p:cNvCxnSpPr>
          <p:nvPr/>
        </p:nvCxnSpPr>
        <p:spPr>
          <a:xfrm flipV="1">
            <a:off x="4199021" y="1491916"/>
            <a:ext cx="1651085" cy="8374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229D237F-F69D-4CC8-84CE-8DF8921C9085}"/>
              </a:ext>
            </a:extLst>
          </p:cNvPr>
          <p:cNvCxnSpPr>
            <a:cxnSpLocks/>
          </p:cNvCxnSpPr>
          <p:nvPr/>
        </p:nvCxnSpPr>
        <p:spPr>
          <a:xfrm>
            <a:off x="3765884" y="3296653"/>
            <a:ext cx="2084222" cy="469231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4724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:a16="http://schemas.microsoft.com/office/drawing/2014/main" xmlns="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xmlns="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xmlns="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xmlns="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:a16="http://schemas.microsoft.com/office/drawing/2014/main" xmlns="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:a16="http://schemas.microsoft.com/office/drawing/2014/main" xmlns="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xmlns="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xmlns="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xmlns="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xmlns="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xmlns="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xmlns="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xmlns="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2114</TotalTime>
  <Words>2916</Words>
  <Application>Microsoft Office PowerPoint</Application>
  <PresentationFormat>宽屏</PresentationFormat>
  <Paragraphs>392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吕倪祺</cp:lastModifiedBy>
  <cp:revision>355</cp:revision>
  <dcterms:created xsi:type="dcterms:W3CDTF">2017-07-24T07:12:26Z</dcterms:created>
  <dcterms:modified xsi:type="dcterms:W3CDTF">2017-08-02T01:26:09Z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